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76" r:id="rId11"/>
    <p:sldId id="263" r:id="rId12"/>
    <p:sldId id="264" r:id="rId13"/>
    <p:sldId id="275" r:id="rId14"/>
    <p:sldId id="266" r:id="rId15"/>
    <p:sldId id="268" r:id="rId16"/>
    <p:sldId id="269" r:id="rId17"/>
    <p:sldId id="270" r:id="rId18"/>
    <p:sldId id="272" r:id="rId19"/>
    <p:sldId id="273" r:id="rId20"/>
    <p:sldId id="274" r:id="rId21"/>
    <p:sldId id="267" r:id="rId22"/>
    <p:sldId id="271" r:id="rId2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CE4CA-813D-435E-A162-C6D6F0028F4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68010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A3517-B141-4100-A97F-3CF90D8105B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61341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B61FF-D216-4570-B824-07C2F937CA3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540178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Nadpis a 2 obsahy nad tex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42920-7B41-40E4-9E4F-3F0BC3DAC4B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20973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FC620-48A2-42B2-9511-8BB837E7C2C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41985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Nadpis a text nad obsah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25C80-3719-45AD-AE04-56C0ED842AD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39411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EC2D1-0F56-43C3-97A6-CCE2CFE6D50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74227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8D21E-D9E2-48A2-8746-9B4DA5E6159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37503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380D5-FD1D-4209-8D85-3082EFE4296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95068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3C253-EDE5-47AD-8046-33650E5FC0D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54589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9FFF5-1C48-40AB-8F6E-BD7B354DAD0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53577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87BE1-5914-44A9-B470-0E0B16148A8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47786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46632-6589-4CB8-852F-4F60FA876A7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75742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8DE35-4C55-4AA9-97C2-DFDD5FCD7A9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64922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4C383-A22E-4384-96ED-9FADA32991B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603457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85304D0-6A15-46B4-BED7-55AE8DA9483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ream.cz/slavnedny/759915-den-kdy-byla-podepsana-mnichovska-dohoda-30-zari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Počátky fašismu v ČSR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b="1" u="sng" smtClean="0"/>
              <a:t>České pohraničí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cs-CZ" altLang="cs-CZ" smtClean="0"/>
              <a:t>NSDAP</a:t>
            </a:r>
          </a:p>
          <a:p>
            <a:pPr eaLnBrk="1" hangingPunct="1">
              <a:buFontTx/>
              <a:buNone/>
            </a:pPr>
            <a:r>
              <a:rPr lang="cs-CZ" altLang="cs-CZ" smtClean="0"/>
              <a:t>zakázána 1933</a:t>
            </a:r>
          </a:p>
          <a:p>
            <a:pPr eaLnBrk="1" hangingPunct="1">
              <a:buFontTx/>
              <a:buNone/>
            </a:pPr>
            <a:r>
              <a:rPr lang="cs-CZ" altLang="cs-CZ" smtClean="0"/>
              <a:t>okamžitě nová fašistická strana</a:t>
            </a:r>
          </a:p>
          <a:p>
            <a:pPr eaLnBrk="1" hangingPunct="1"/>
            <a:endParaRPr lang="cs-CZ" alt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600" smtClean="0"/>
              <a:t>Nová fašistická strana </a:t>
            </a:r>
            <a:br>
              <a:rPr lang="cs-CZ" altLang="cs-CZ" sz="3600" smtClean="0"/>
            </a:br>
            <a:endParaRPr lang="cs-CZ" altLang="cs-CZ" sz="40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533400" indent="-533400" eaLnBrk="1" hangingPunct="1">
              <a:buFontTx/>
              <a:buAutoNum type="arabicPeriod"/>
            </a:pPr>
            <a:r>
              <a:rPr lang="cs-CZ" altLang="cs-CZ" sz="2800" b="1" dirty="0" smtClean="0"/>
              <a:t>U 43 Jak se strana jmenovala?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cs-CZ" altLang="cs-CZ" sz="2800" b="1" dirty="0" smtClean="0"/>
              <a:t>U 43 Kdo stál v čele?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cs-CZ" altLang="cs-CZ" sz="2800" b="1" dirty="0" smtClean="0"/>
              <a:t>U 44 dole Jak dopadla ve volbách?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600200"/>
            <a:ext cx="4038600" cy="4525963"/>
          </a:xfrm>
        </p:spPr>
        <p:txBody>
          <a:bodyPr/>
          <a:lstStyle/>
          <a:p>
            <a:pPr marL="533400" indent="-533400" eaLnBrk="1" hangingPunct="1">
              <a:buFontTx/>
              <a:buAutoNum type="arabicPeriod"/>
            </a:pPr>
            <a:r>
              <a:rPr lang="cs-CZ" altLang="cs-CZ" sz="2800" b="1" smtClean="0"/>
              <a:t>Sudetoněmecká strana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cs-CZ" altLang="cs-CZ" sz="2800" b="1" smtClean="0"/>
              <a:t>Konrád Henlein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cs-CZ" altLang="cs-CZ" sz="2800" b="1" smtClean="0"/>
              <a:t>Vítězství mezi německými obyvateli u nás</a:t>
            </a:r>
          </a:p>
        </p:txBody>
      </p:sp>
      <p:pic>
        <p:nvPicPr>
          <p:cNvPr id="11270" name="Picture 6" descr="henlein rijen 3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19"/>
          <a:stretch>
            <a:fillRect/>
          </a:stretch>
        </p:blipFill>
        <p:spPr>
          <a:xfrm>
            <a:off x="3200400" y="4038600"/>
            <a:ext cx="2362200" cy="2133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cs-CZ" altLang="cs-CZ" sz="4000" smtClean="0"/>
              <a:t>Němečtí fašisté: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cs-CZ" altLang="cs-CZ" smtClean="0"/>
              <a:t>za bídu a nezaměstnanost Němců u nás zodpovídá čs. vláda </a:t>
            </a:r>
            <a:r>
              <a:rPr lang="cs-CZ" altLang="cs-CZ" smtClean="0">
                <a:sym typeface="Symbol" pitchFamily="18" charset="2"/>
              </a:rPr>
              <a:t> </a:t>
            </a:r>
            <a:r>
              <a:rPr lang="cs-CZ" altLang="cs-CZ" smtClean="0"/>
              <a:t>protičeské hnutí</a:t>
            </a:r>
          </a:p>
          <a:p>
            <a:pPr lvl="1" eaLnBrk="1" hangingPunct="1"/>
            <a:r>
              <a:rPr lang="cs-CZ" altLang="cs-CZ" smtClean="0"/>
              <a:t>nejprve žádají rovnoprávnost, pak odtržení od ČSR – nesplnitelné požadavky</a:t>
            </a:r>
          </a:p>
          <a:p>
            <a:pPr lvl="1" eaLnBrk="1" hangingPunct="1"/>
            <a:endParaRPr lang="cs-CZ" altLang="cs-CZ" smtClean="0"/>
          </a:p>
          <a:p>
            <a:pPr eaLnBrk="1" hangingPunct="1">
              <a:buFontTx/>
              <a:buNone/>
            </a:pPr>
            <a:r>
              <a:rPr lang="cs-CZ" altLang="cs-CZ" smtClean="0"/>
              <a:t>Hitler připravuje obsazení ČSR, tato strana může pomoci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cs-CZ" altLang="cs-CZ" sz="4000" smtClean="0"/>
              <a:t>Němci v pohraničí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altLang="cs-CZ" b="1" smtClean="0"/>
              <a:t>Problémy i v českých zemích – hlavně pohraničí, kde žili Němci </a:t>
            </a:r>
          </a:p>
          <a:p>
            <a:pPr eaLnBrk="1" hangingPunct="1">
              <a:buFontTx/>
              <a:buNone/>
            </a:pPr>
            <a:r>
              <a:rPr lang="cs-CZ" altLang="cs-CZ" b="1" smtClean="0"/>
              <a:t>Vznikla </a:t>
            </a:r>
            <a:r>
              <a:rPr lang="cs-CZ" altLang="cs-CZ" b="1" u="sng" smtClean="0"/>
              <a:t>Sudetoněmecká strana</a:t>
            </a:r>
            <a:r>
              <a:rPr lang="cs-CZ" altLang="cs-CZ" b="1" smtClean="0"/>
              <a:t> – v čele Konrád </a:t>
            </a:r>
            <a:r>
              <a:rPr lang="cs-CZ" altLang="cs-CZ" b="1" u="sng" smtClean="0"/>
              <a:t>Henlein</a:t>
            </a:r>
            <a:r>
              <a:rPr lang="cs-CZ" altLang="cs-CZ" b="1" smtClean="0"/>
              <a:t> – spolupráce s Hitlerem – Němci jsou údajně u nás utiskováni</a:t>
            </a:r>
            <a:endParaRPr lang="cs-CZ" altLang="cs-CZ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A 35/9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68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altLang="cs-CZ" sz="2800" smtClean="0"/>
              <a:t>opevnění </a:t>
            </a:r>
          </a:p>
        </p:txBody>
      </p:sp>
      <p:pic>
        <p:nvPicPr>
          <p:cNvPr id="15366" name="Picture 6" descr="250px-MO_S-19(c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2362200"/>
            <a:ext cx="6096000" cy="39989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1938 Hitler ukazuje, že chce pohraničí připojit k Německu</a:t>
            </a:r>
          </a:p>
          <a:p>
            <a:pPr eaLnBrk="1" hangingPunct="1"/>
            <a:r>
              <a:rPr lang="cs-CZ" altLang="cs-CZ" smtClean="0"/>
              <a:t>VB a Francie – zhodnotí situaci – Německo je v právu</a:t>
            </a:r>
          </a:p>
          <a:p>
            <a:pPr eaLnBrk="1" hangingPunct="1"/>
            <a:r>
              <a:rPr lang="cs-CZ" altLang="cs-CZ" smtClean="0"/>
              <a:t>Hitler oznámil, že obsadí ČSR do konce září</a:t>
            </a:r>
          </a:p>
          <a:p>
            <a:pPr eaLnBrk="1" hangingPunct="1"/>
            <a:endParaRPr lang="cs-CZ" altLang="cs-CZ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cs-CZ" altLang="cs-CZ" dirty="0" smtClean="0"/>
              <a:t>Česká vláda (v čele Hodža) uvažuje o přijetí, ale lidé proti</a:t>
            </a:r>
          </a:p>
          <a:p>
            <a:pPr eaLnBrk="1" hangingPunct="1">
              <a:buFontTx/>
              <a:buNone/>
            </a:pPr>
            <a:r>
              <a:rPr lang="cs-CZ" altLang="cs-CZ" dirty="0" smtClean="0"/>
              <a:t>Nová vláda - Syrový</a:t>
            </a:r>
          </a:p>
          <a:p>
            <a:pPr eaLnBrk="1" hangingPunct="1">
              <a:buFontTx/>
              <a:buNone/>
            </a:pPr>
            <a:r>
              <a:rPr lang="cs-CZ" altLang="cs-CZ" dirty="0" smtClean="0"/>
              <a:t>23. 9. 1938 </a:t>
            </a:r>
            <a:r>
              <a:rPr lang="cs-CZ" altLang="cs-CZ" u="sng" dirty="0" smtClean="0"/>
              <a:t>mobilizace</a:t>
            </a:r>
            <a:r>
              <a:rPr lang="cs-CZ" altLang="cs-CZ" dirty="0" smtClean="0"/>
              <a:t> - </a:t>
            </a:r>
            <a:r>
              <a:rPr lang="cs-CZ" altLang="cs-CZ" u="sng" dirty="0" smtClean="0"/>
              <a:t>Češi připravení na obranu</a:t>
            </a:r>
            <a:r>
              <a:rPr lang="cs-CZ" altLang="cs-CZ" dirty="0" smtClean="0"/>
              <a:t>, ale chybí podpora ostatních zemí </a:t>
            </a:r>
          </a:p>
          <a:p>
            <a:pPr eaLnBrk="1" hangingPunct="1">
              <a:buFontTx/>
              <a:buNone/>
            </a:pPr>
            <a:r>
              <a:rPr lang="cs-CZ" altLang="cs-CZ" dirty="0" smtClean="0"/>
              <a:t>Stále se jedná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Mnichov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6482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altLang="cs-CZ" sz="2800" b="1" smtClean="0"/>
              <a:t>U 46 </a:t>
            </a:r>
          </a:p>
          <a:p>
            <a:pPr eaLnBrk="1" hangingPunct="1">
              <a:buFontTx/>
              <a:buNone/>
            </a:pPr>
            <a:r>
              <a:rPr lang="cs-CZ" altLang="cs-CZ" sz="2800" b="1" smtClean="0"/>
              <a:t>Kdo se účastnil? </a:t>
            </a:r>
          </a:p>
          <a:p>
            <a:pPr eaLnBrk="1" hangingPunct="1">
              <a:buFontTx/>
              <a:buNone/>
            </a:pPr>
            <a:r>
              <a:rPr lang="cs-CZ" altLang="cs-CZ" sz="2800" b="1" smtClean="0"/>
              <a:t>„O nás - bez nás.“</a:t>
            </a:r>
          </a:p>
        </p:txBody>
      </p:sp>
      <p:pic>
        <p:nvPicPr>
          <p:cNvPr id="21511" name="Picture 7" descr="180px-ConferenciaMunich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62600" y="1393825"/>
            <a:ext cx="2509838" cy="1908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12" name="Picture 8" descr="180px-Führerbau_Munich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3371850"/>
            <a:ext cx="3581400" cy="2686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334000" y="5638800"/>
            <a:ext cx="2819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/>
              <a:t>zde podepsaná smlouva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5562600" y="3657600"/>
            <a:ext cx="2743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/>
              <a:t>představitelé I, F, VB a 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1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Mnichov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cs-CZ" altLang="cs-CZ" sz="2800" b="1" smtClean="0"/>
              <a:t>29. a 30. září 1938</a:t>
            </a:r>
            <a:r>
              <a:rPr lang="cs-CZ" altLang="cs-CZ" sz="2800" smtClean="0"/>
              <a:t> - rozhodnutí - čs. vládě nařízeno odstoupit pohraničí </a:t>
            </a:r>
          </a:p>
          <a:p>
            <a:pPr eaLnBrk="1" hangingPunct="1"/>
            <a:r>
              <a:rPr lang="cs-CZ" altLang="cs-CZ" sz="2800" smtClean="0"/>
              <a:t>U 47 MAPA </a:t>
            </a:r>
          </a:p>
          <a:p>
            <a:pPr eaLnBrk="1" hangingPunct="1"/>
            <a:endParaRPr lang="cs-CZ" altLang="cs-CZ" sz="2800" smtClean="0"/>
          </a:p>
        </p:txBody>
      </p:sp>
      <p:pic>
        <p:nvPicPr>
          <p:cNvPr id="30726" name="Picture 6" descr="800px-Československa_1939-CZ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3124200"/>
            <a:ext cx="7696200" cy="3136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Mnichov – rozhodnutí vlády</a:t>
            </a:r>
          </a:p>
        </p:txBody>
      </p:sp>
      <p:pic>
        <p:nvPicPr>
          <p:cNvPr id="21507" name="Picture 6" descr="180px-VEČERNÍ_ČESKÉ_SLOVO_2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81325" y="1371600"/>
            <a:ext cx="3525838" cy="495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cs-CZ" altLang="cs-CZ" smtClean="0"/>
              <a:t>U 33 Norimberské zákony</a:t>
            </a:r>
          </a:p>
          <a:p>
            <a:pPr marL="0" indent="0" eaLnBrk="1" hangingPunct="1">
              <a:buFontTx/>
              <a:buNone/>
            </a:pPr>
            <a:r>
              <a:rPr lang="cs-CZ" altLang="cs-CZ" smtClean="0"/>
              <a:t>U 33 anšlus Rakouska</a:t>
            </a:r>
          </a:p>
          <a:p>
            <a:pPr marL="0" indent="0" eaLnBrk="1" hangingPunct="1">
              <a:buFontTx/>
              <a:buNone/>
            </a:pPr>
            <a:r>
              <a:rPr lang="cs-CZ" altLang="cs-CZ" smtClean="0"/>
              <a:t>U 34 křišťálová noc</a:t>
            </a:r>
          </a:p>
          <a:p>
            <a:pPr marL="0" indent="0" eaLnBrk="1" hangingPunct="1">
              <a:buFontTx/>
              <a:buNone/>
            </a:pPr>
            <a:endParaRPr lang="cs-CZ" altLang="cs-CZ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Mnichov – ztráty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altLang="cs-CZ" dirty="0" smtClean="0"/>
              <a:t>A 35 grafy - co jsme ztratili </a:t>
            </a:r>
          </a:p>
          <a:p>
            <a:pPr eaLnBrk="1" hangingPunct="1">
              <a:buFontTx/>
              <a:buNone/>
            </a:pPr>
            <a:r>
              <a:rPr lang="cs-CZ" altLang="cs-CZ" sz="3600" b="1" dirty="0" smtClean="0">
                <a:solidFill>
                  <a:srgbClr val="006600"/>
                </a:solidFill>
              </a:rPr>
              <a:t>1/3 území</a:t>
            </a:r>
          </a:p>
          <a:p>
            <a:pPr eaLnBrk="1" hangingPunct="1">
              <a:buFontTx/>
              <a:buNone/>
            </a:pPr>
            <a:r>
              <a:rPr lang="cs-CZ" altLang="cs-CZ" sz="3600" b="1" dirty="0" smtClean="0">
                <a:solidFill>
                  <a:srgbClr val="006600"/>
                </a:solidFill>
              </a:rPr>
              <a:t>1/3 obyvatel</a:t>
            </a:r>
          </a:p>
          <a:p>
            <a:pPr eaLnBrk="1" hangingPunct="1">
              <a:buFontTx/>
              <a:buNone/>
            </a:pPr>
            <a:r>
              <a:rPr lang="cs-CZ" altLang="cs-CZ" sz="3600" b="1" dirty="0" smtClean="0">
                <a:solidFill>
                  <a:srgbClr val="006600"/>
                </a:solidFill>
              </a:rPr>
              <a:t>1/3 průmyslu </a:t>
            </a:r>
          </a:p>
          <a:p>
            <a:pPr eaLnBrk="1" hangingPunct="1">
              <a:buFontTx/>
              <a:buNone/>
            </a:pPr>
            <a:r>
              <a:rPr lang="cs-CZ" altLang="cs-CZ" sz="3600" b="1" dirty="0" smtClean="0">
                <a:solidFill>
                  <a:srgbClr val="006600"/>
                </a:solidFill>
              </a:rPr>
              <a:t>+ ztráta opevnění </a:t>
            </a:r>
          </a:p>
          <a:p>
            <a:pPr eaLnBrk="1" hangingPunct="1">
              <a:buFontTx/>
              <a:buNone/>
            </a:pPr>
            <a:r>
              <a:rPr lang="cs-CZ" altLang="cs-CZ" sz="3600" b="1" dirty="0" smtClean="0">
                <a:solidFill>
                  <a:srgbClr val="006600"/>
                </a:solidFill>
              </a:rPr>
              <a:t>+ </a:t>
            </a:r>
            <a:r>
              <a:rPr lang="cs-CZ" altLang="cs-CZ" sz="3600" b="1" smtClean="0">
                <a:solidFill>
                  <a:srgbClr val="006600"/>
                </a:solidFill>
              </a:rPr>
              <a:t>přerušení sítí</a:t>
            </a:r>
          </a:p>
          <a:p>
            <a:pPr eaLnBrk="1" hangingPunct="1">
              <a:buFontTx/>
              <a:buNone/>
            </a:pPr>
            <a:endParaRPr lang="cs-CZ" altLang="cs-CZ" sz="3600" b="1" dirty="0" smtClean="0">
              <a:solidFill>
                <a:srgbClr val="006600"/>
              </a:solidFill>
            </a:endParaRPr>
          </a:p>
          <a:p>
            <a:pPr marL="0" indent="0" eaLnBrk="1" hangingPunct="1">
              <a:buNone/>
            </a:pPr>
            <a:r>
              <a:rPr lang="cs-CZ" altLang="cs-CZ" sz="1600" b="1" dirty="0">
                <a:solidFill>
                  <a:srgbClr val="006600"/>
                </a:solidFill>
                <a:hlinkClick r:id="rId2"/>
              </a:rPr>
              <a:t>https://www.stream.cz/slavnedny/759915-den-kdy-byla-podepsana-mnichovska-dohoda-30-zari</a:t>
            </a:r>
            <a:endParaRPr lang="cs-CZ" altLang="cs-CZ" sz="1600" b="1" dirty="0" smtClean="0">
              <a:solidFill>
                <a:srgbClr val="006600"/>
              </a:solidFill>
            </a:endParaRPr>
          </a:p>
          <a:p>
            <a:pPr eaLnBrk="1" hangingPunct="1"/>
            <a:endParaRPr lang="cs-CZ" alt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pPr eaLnBrk="1" hangingPunct="1"/>
            <a:r>
              <a:rPr lang="cs-CZ" altLang="cs-CZ" sz="2400" b="1" smtClean="0"/>
              <a:t>Němci v pohraničí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altLang="cs-CZ" sz="2800" b="1" dirty="0" smtClean="0"/>
              <a:t>1938 </a:t>
            </a:r>
            <a:r>
              <a:rPr lang="cs-CZ" altLang="cs-CZ" sz="2800" b="1" u="sng" dirty="0" smtClean="0"/>
              <a:t>Hitler chce pohraničí připojit k Německu</a:t>
            </a:r>
            <a:r>
              <a:rPr lang="cs-CZ" altLang="cs-CZ" sz="2800" b="1" dirty="0" smtClean="0"/>
              <a:t> </a:t>
            </a:r>
          </a:p>
          <a:p>
            <a:pPr eaLnBrk="1" hangingPunct="1">
              <a:buFontTx/>
              <a:buNone/>
            </a:pPr>
            <a:r>
              <a:rPr lang="cs-CZ" altLang="cs-CZ" sz="2800" b="1" dirty="0" smtClean="0"/>
              <a:t>Čeští antifašisté v pohraničí pronásledovaní, </a:t>
            </a:r>
            <a:r>
              <a:rPr lang="cs-CZ" altLang="cs-CZ" sz="2800" b="1" dirty="0" smtClean="0"/>
              <a:t>i </a:t>
            </a:r>
            <a:r>
              <a:rPr lang="cs-CZ" altLang="cs-CZ" sz="2800" b="1" dirty="0" smtClean="0"/>
              <a:t>ozbrojenými </a:t>
            </a:r>
            <a:r>
              <a:rPr lang="cs-CZ" altLang="cs-CZ" sz="2800" b="1" dirty="0" smtClean="0"/>
              <a:t>oddíly</a:t>
            </a:r>
          </a:p>
          <a:p>
            <a:pPr eaLnBrk="1" hangingPunct="1">
              <a:buFontTx/>
              <a:buNone/>
            </a:pPr>
            <a:r>
              <a:rPr lang="cs-CZ" altLang="cs-CZ" sz="2800" b="1" dirty="0" smtClean="0"/>
              <a:t>Vláda si uvědomuje nebezpečí, buduje opevnění</a:t>
            </a:r>
          </a:p>
          <a:p>
            <a:pPr eaLnBrk="1" hangingPunct="1">
              <a:buFontTx/>
              <a:buNone/>
            </a:pPr>
            <a:r>
              <a:rPr lang="cs-CZ" altLang="cs-CZ" sz="2800" b="1" u="sng" dirty="0" smtClean="0"/>
              <a:t>VB a Francie - podporuje požadavky Němců</a:t>
            </a:r>
            <a:r>
              <a:rPr lang="cs-CZ" altLang="cs-CZ" sz="2800" b="1" dirty="0" smtClean="0"/>
              <a:t>, ČSR má předat pohraničí</a:t>
            </a:r>
          </a:p>
          <a:p>
            <a:pPr eaLnBrk="1" hangingPunct="1">
              <a:buFontTx/>
              <a:buNone/>
            </a:pPr>
            <a:r>
              <a:rPr lang="cs-CZ" altLang="cs-CZ" sz="2800" b="1" dirty="0" smtClean="0"/>
              <a:t>Vláda uvažuje o přijetí, ale lidé proti, nová </a:t>
            </a:r>
            <a:r>
              <a:rPr lang="cs-CZ" altLang="cs-CZ" sz="2800" b="1" u="sng" dirty="0" smtClean="0"/>
              <a:t>vláda vyhlásila mobilizaci</a:t>
            </a:r>
          </a:p>
          <a:p>
            <a:pPr eaLnBrk="1" hangingPunct="1">
              <a:buFontTx/>
              <a:buNone/>
            </a:pPr>
            <a:r>
              <a:rPr lang="cs-CZ" altLang="cs-CZ" sz="2800" b="1" dirty="0" smtClean="0"/>
              <a:t>Lidé připravení na obranu, ale chybí podpora ostatních zemí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cs-CZ" altLang="cs-CZ" sz="4800" b="1" smtClean="0">
                <a:solidFill>
                  <a:schemeClr val="hlink"/>
                </a:solidFill>
              </a:rPr>
              <a:t>Mnichovská dohoda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altLang="cs-CZ" sz="2800" b="1" u="sng" dirty="0" smtClean="0"/>
              <a:t>29. a 30. září 1938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altLang="cs-CZ" sz="2800" b="1" dirty="0" smtClean="0"/>
              <a:t>Svolal Hitler, účastníci N + I + VB + F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altLang="cs-CZ" sz="2800" b="1" dirty="0" smtClean="0"/>
              <a:t> „O nás - bez nás.“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altLang="cs-CZ" sz="2800" b="1" dirty="0" smtClean="0"/>
              <a:t>Čs. vládě nařízeno odstoupit pohraničí Německu (část i </a:t>
            </a:r>
            <a:r>
              <a:rPr lang="cs-CZ" altLang="cs-CZ" sz="2800" b="1" dirty="0" smtClean="0"/>
              <a:t>Maďarsku </a:t>
            </a:r>
            <a:r>
              <a:rPr lang="cs-CZ" altLang="cs-CZ" sz="2800" b="1" dirty="0" smtClean="0"/>
              <a:t>a </a:t>
            </a:r>
            <a:r>
              <a:rPr lang="cs-CZ" altLang="cs-CZ" sz="2800" b="1" dirty="0" smtClean="0"/>
              <a:t>Polsku)</a:t>
            </a:r>
            <a:endParaRPr lang="cs-CZ" altLang="cs-CZ" sz="28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altLang="cs-CZ" sz="2800" b="1" u="sng" dirty="0" smtClean="0"/>
              <a:t>Čs. vláda přijala</a:t>
            </a:r>
            <a:r>
              <a:rPr lang="cs-CZ" altLang="cs-CZ" sz="2800" b="1" dirty="0" smtClean="0"/>
              <a:t> </a:t>
            </a:r>
            <a:r>
              <a:rPr lang="cs-CZ" altLang="cs-CZ" sz="2800" b="1" dirty="0" smtClean="0"/>
              <a:t>– obávala se, že </a:t>
            </a:r>
            <a:r>
              <a:rPr lang="cs-CZ" altLang="cs-CZ" sz="2800" b="1" smtClean="0"/>
              <a:t>bychom prohráli, museli </a:t>
            </a:r>
            <a:r>
              <a:rPr lang="cs-CZ" altLang="cs-CZ" sz="2800" b="1" dirty="0" smtClean="0"/>
              <a:t>bychom se bránit sami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altLang="cs-CZ" sz="2800" b="1" dirty="0" smtClean="0"/>
              <a:t>Během několika dní museli Češi pohraničí vyklidit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altLang="cs-CZ" sz="2800" b="1" u="sng" dirty="0" smtClean="0"/>
              <a:t>Ztráty</a:t>
            </a:r>
            <a:r>
              <a:rPr lang="cs-CZ" altLang="cs-CZ" sz="2800" b="1" dirty="0" smtClean="0"/>
              <a:t>:  1/3 území, obyvatel, průmyslu + ztráta opevnění + přerušení sítí</a:t>
            </a:r>
          </a:p>
          <a:p>
            <a:pPr eaLnBrk="1" hangingPunct="1">
              <a:lnSpc>
                <a:spcPct val="80000"/>
              </a:lnSpc>
            </a:pPr>
            <a:endParaRPr lang="cs-CZ" altLang="cs-CZ" sz="2400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altLang="cs-CZ" b="1" u="sng" smtClean="0">
                <a:solidFill>
                  <a:srgbClr val="FF6600"/>
                </a:solidFill>
              </a:rPr>
              <a:t>Německo</a:t>
            </a:r>
            <a:r>
              <a:rPr lang="cs-CZ" altLang="cs-CZ" b="1" u="sng" smtClean="0"/>
              <a:t> </a:t>
            </a:r>
            <a:endParaRPr lang="cs-CZ" altLang="cs-CZ" b="1" smtClean="0"/>
          </a:p>
          <a:p>
            <a:pPr eaLnBrk="1" hangingPunct="1">
              <a:buFontTx/>
              <a:buNone/>
            </a:pPr>
            <a:r>
              <a:rPr lang="cs-CZ" altLang="cs-CZ" b="1" smtClean="0"/>
              <a:t>NSDAP (nacionálně socialistická německá dělnická strana) – vedl </a:t>
            </a:r>
            <a:r>
              <a:rPr lang="cs-CZ" altLang="cs-CZ" b="1" u="sng" smtClean="0">
                <a:solidFill>
                  <a:srgbClr val="FF6600"/>
                </a:solidFill>
              </a:rPr>
              <a:t>Adolf Hitler</a:t>
            </a:r>
            <a:r>
              <a:rPr lang="cs-CZ" altLang="cs-CZ" b="1" smtClean="0"/>
              <a:t> (jeho program v knize Mein Kampf - Můj boj) </a:t>
            </a:r>
          </a:p>
          <a:p>
            <a:pPr eaLnBrk="1" hangingPunct="1">
              <a:buFontTx/>
              <a:buNone/>
            </a:pPr>
            <a:r>
              <a:rPr lang="cs-CZ" altLang="cs-CZ" b="1" smtClean="0"/>
              <a:t>1933 – získal všechnu moc – titul „vůdce“- „</a:t>
            </a:r>
            <a:r>
              <a:rPr lang="cs-CZ" altLang="cs-CZ" smtClean="0"/>
              <a:t>Führer“</a:t>
            </a:r>
            <a:endParaRPr lang="cs-CZ" altLang="cs-CZ" b="1" smtClean="0"/>
          </a:p>
          <a:p>
            <a:pPr eaLnBrk="1" hangingPunct="1"/>
            <a:endParaRPr lang="cs-CZ" altLang="cs-CZ" b="1" smtClean="0"/>
          </a:p>
          <a:p>
            <a:pPr eaLnBrk="1" hangingPunct="1"/>
            <a:endParaRPr lang="cs-CZ" altLang="cs-CZ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Opakujeme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altLang="cs-CZ" sz="2800" b="1" dirty="0" smtClean="0"/>
              <a:t>Německo vystoupilo ze Společnosti národů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altLang="cs-CZ" sz="2800" b="1" dirty="0" smtClean="0"/>
              <a:t>plány na získávání nových území – </a:t>
            </a:r>
            <a:r>
              <a:rPr lang="cs-CZ" altLang="cs-CZ" sz="2800" b="1" u="sng" dirty="0" smtClean="0"/>
              <a:t>jen německá rasa má právo vládnout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altLang="cs-CZ" sz="2800" b="1" dirty="0" smtClean="0"/>
              <a:t>oddíly SA, SS, gestapo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altLang="cs-CZ" sz="2800" b="1" dirty="0" smtClean="0"/>
              <a:t>zbrojení a budování armády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altLang="cs-CZ" sz="2800" b="1" dirty="0" smtClean="0"/>
              <a:t>všeobecná branná povinnost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altLang="cs-CZ" sz="2800" b="1" dirty="0" smtClean="0"/>
              <a:t>1936 Porýní =&gt; rozmístění armády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altLang="cs-CZ" sz="2800" b="1" dirty="0" smtClean="0"/>
              <a:t>neomezené zbrojení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altLang="cs-CZ" sz="2800" b="1" u="sng" dirty="0" smtClean="0"/>
              <a:t>Norimberk – protižidovské zákony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altLang="cs-CZ" sz="2800" b="1" u="sng" dirty="0" smtClean="0"/>
              <a:t>1938 </a:t>
            </a:r>
            <a:r>
              <a:rPr lang="cs-CZ" altLang="cs-CZ" sz="2800" b="1" u="sng" smtClean="0"/>
              <a:t>– anšlus = připojení </a:t>
            </a:r>
            <a:r>
              <a:rPr lang="cs-CZ" altLang="cs-CZ" sz="2800" b="1" u="sng" dirty="0" smtClean="0"/>
              <a:t>Rakouska</a:t>
            </a:r>
            <a:r>
              <a:rPr lang="cs-CZ" altLang="cs-CZ" sz="2800" b="1" dirty="0" smtClean="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cs-CZ" altLang="cs-CZ" smtClean="0"/>
              <a:t>Opakujeme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altLang="cs-CZ" sz="2800" b="1" smtClean="0">
                <a:solidFill>
                  <a:srgbClr val="FF6600"/>
                </a:solidFill>
              </a:rPr>
              <a:t>Japonsko</a:t>
            </a:r>
            <a:r>
              <a:rPr lang="cs-CZ" altLang="cs-CZ" sz="2800" b="1" smtClean="0"/>
              <a:t> – 1931 obsazení Mandžuska, snahy získat další území </a:t>
            </a:r>
          </a:p>
          <a:p>
            <a:pPr eaLnBrk="1" hangingPunct="1">
              <a:buFontTx/>
              <a:buNone/>
            </a:pPr>
            <a:endParaRPr lang="cs-CZ" altLang="cs-CZ" sz="2800" b="1" smtClean="0"/>
          </a:p>
          <a:p>
            <a:pPr eaLnBrk="1" hangingPunct="1">
              <a:buFontTx/>
              <a:buNone/>
            </a:pPr>
            <a:r>
              <a:rPr lang="cs-CZ" altLang="cs-CZ" sz="2800" b="1" smtClean="0">
                <a:solidFill>
                  <a:srgbClr val="FF6600"/>
                </a:solidFill>
              </a:rPr>
              <a:t>Osa Berlín – Řím – Tokio</a:t>
            </a:r>
          </a:p>
          <a:p>
            <a:pPr eaLnBrk="1" hangingPunct="1">
              <a:buFontTx/>
              <a:buNone/>
            </a:pPr>
            <a:r>
              <a:rPr lang="cs-CZ" altLang="cs-CZ" sz="2800" b="1" smtClean="0"/>
              <a:t>spojení fašistických zemí (Německo, Itálie, Japonsko)</a:t>
            </a:r>
          </a:p>
          <a:p>
            <a:pPr eaLnBrk="1" hangingPunct="1">
              <a:buFontTx/>
              <a:buNone/>
            </a:pPr>
            <a:endParaRPr lang="cs-CZ" altLang="cs-CZ" sz="2800" b="1" smtClean="0"/>
          </a:p>
          <a:p>
            <a:pPr eaLnBrk="1" hangingPunct="1">
              <a:buFontTx/>
              <a:buNone/>
            </a:pPr>
            <a:r>
              <a:rPr lang="cs-CZ" altLang="cs-CZ" sz="2800" b="1" smtClean="0">
                <a:solidFill>
                  <a:srgbClr val="FF6600"/>
                </a:solidFill>
              </a:rPr>
              <a:t>Postoj ostatních států:</a:t>
            </a:r>
            <a:r>
              <a:rPr lang="cs-CZ" altLang="cs-CZ" sz="2800" b="1" u="sng" smtClean="0">
                <a:solidFill>
                  <a:srgbClr val="FF6600"/>
                </a:solidFill>
              </a:rPr>
              <a:t> </a:t>
            </a:r>
          </a:p>
          <a:p>
            <a:pPr eaLnBrk="1" hangingPunct="1">
              <a:buFontTx/>
              <a:buNone/>
            </a:pPr>
            <a:r>
              <a:rPr lang="cs-CZ" altLang="cs-CZ" sz="2800" b="1" u="sng" smtClean="0"/>
              <a:t>politika appeasementu</a:t>
            </a:r>
            <a:r>
              <a:rPr lang="cs-CZ" altLang="cs-CZ" sz="2800" b="1" smtClean="0"/>
              <a:t> – ustupování nepříteli</a:t>
            </a:r>
          </a:p>
          <a:p>
            <a:pPr eaLnBrk="1" hangingPunct="1"/>
            <a:endParaRPr lang="cs-CZ" altLang="cs-CZ" sz="2800" b="1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cs-CZ" altLang="cs-CZ" smtClean="0"/>
              <a:t>Opakujeme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Opakujeme ČSR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vznik ČSR</a:t>
            </a:r>
          </a:p>
          <a:p>
            <a:pPr eaLnBrk="1" hangingPunct="1"/>
            <a:r>
              <a:rPr lang="cs-CZ" altLang="cs-CZ" smtClean="0"/>
              <a:t>národnostní menšiny A 31/6</a:t>
            </a:r>
          </a:p>
          <a:p>
            <a:pPr eaLnBrk="1" hangingPunct="1"/>
            <a:r>
              <a:rPr lang="cs-CZ" altLang="cs-CZ" smtClean="0"/>
              <a:t>prezident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U 44 obrázek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457200" y="3938588"/>
            <a:ext cx="4343400" cy="218757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cs-CZ" altLang="cs-CZ" sz="2800" smtClean="0"/>
              <a:t>Kdy zvolen nový prezident? Kdo to byl?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3886200"/>
            <a:ext cx="3124200" cy="223996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cs-CZ" altLang="cs-CZ" sz="2800" dirty="0" smtClean="0"/>
              <a:t>1935</a:t>
            </a:r>
          </a:p>
          <a:p>
            <a:pPr marL="533400" indent="-533400" eaLnBrk="1" hangingPunct="1">
              <a:buFontTx/>
              <a:buNone/>
              <a:defRPr/>
            </a:pPr>
            <a:r>
              <a:rPr lang="cs-CZ" altLang="cs-CZ" sz="2800" b="1" dirty="0" smtClean="0"/>
              <a:t>dr. Edvard Beneš</a:t>
            </a:r>
          </a:p>
          <a:p>
            <a:pPr marL="533400" indent="-533400" eaLnBrk="1" hangingPunct="1">
              <a:buFontTx/>
              <a:buAutoNum type="arabicPeriod"/>
              <a:defRPr/>
            </a:pPr>
            <a:endParaRPr lang="cs-CZ" altLang="cs-CZ" sz="2800" dirty="0" smtClean="0"/>
          </a:p>
          <a:p>
            <a:pPr marL="533400" indent="-533400" eaLnBrk="1" hangingPunct="1">
              <a:defRPr/>
            </a:pPr>
            <a:endParaRPr lang="cs-CZ" altLang="cs-CZ" sz="2800" dirty="0" smtClean="0"/>
          </a:p>
        </p:txBody>
      </p:sp>
      <p:pic>
        <p:nvPicPr>
          <p:cNvPr id="9227" name="Picture 11" descr="195px-Edvard_Beneš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6750" y="381000"/>
            <a:ext cx="2665413" cy="34051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8" name="Picture 12" descr="529px-Edvard_Benes_with_his_wife_in_193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5900" y="1143000"/>
            <a:ext cx="2336800" cy="26431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Problémy s fašismem u nás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cs-CZ" altLang="cs-CZ" b="1" u="sng" smtClean="0"/>
              <a:t>Slovensko </a:t>
            </a:r>
          </a:p>
          <a:p>
            <a:pPr eaLnBrk="1" hangingPunct="1"/>
            <a:r>
              <a:rPr lang="cs-CZ" altLang="cs-CZ" smtClean="0"/>
              <a:t>Hlinkova lidové strana - U obr. 43</a:t>
            </a:r>
          </a:p>
          <a:p>
            <a:pPr eaLnBrk="1" hangingPunct="1"/>
            <a:endParaRPr lang="cs-CZ" altLang="cs-CZ" smtClean="0"/>
          </a:p>
          <a:p>
            <a:pPr eaLnBrk="1" hangingPunct="1"/>
            <a:endParaRPr lang="cs-CZ" altLang="cs-CZ" smtClean="0"/>
          </a:p>
          <a:p>
            <a:pPr eaLnBrk="1" hangingPunct="1">
              <a:buFontTx/>
              <a:buNone/>
            </a:pPr>
            <a:endParaRPr lang="cs-CZ" altLang="cs-CZ" smtClean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81000" y="2895600"/>
            <a:ext cx="35052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/>
              <a:t>autonomie = </a:t>
            </a:r>
          </a:p>
          <a:p>
            <a:pPr algn="ctr" eaLnBrk="1" hangingPunct="1"/>
            <a:r>
              <a:rPr lang="cs-CZ" altLang="cs-CZ"/>
              <a:t>samostatná správa </a:t>
            </a:r>
          </a:p>
          <a:p>
            <a:pPr algn="ctr" eaLnBrk="1" hangingPunct="1"/>
            <a:r>
              <a:rPr lang="cs-CZ" altLang="cs-CZ"/>
              <a:t>v rámci ČSR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657600" y="3505200"/>
            <a:ext cx="5181600" cy="259080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800" b="1">
                <a:solidFill>
                  <a:srgbClr val="FFFFFF"/>
                </a:solidFill>
              </a:rPr>
              <a:t>samostatnost Slovenska </a:t>
            </a:r>
          </a:p>
          <a:p>
            <a:pPr algn="ctr" eaLnBrk="1" hangingPunct="1"/>
            <a:r>
              <a:rPr lang="cs-CZ" altLang="cs-CZ" sz="2800" b="1">
                <a:solidFill>
                  <a:srgbClr val="FFFFFF"/>
                </a:solidFill>
              </a:rPr>
              <a:t>a rozbití ČSR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cs-CZ" altLang="cs-CZ" sz="4000" smtClean="0"/>
              <a:t>Fašismus v ČSR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cs-CZ" altLang="cs-CZ" sz="2800" dirty="0"/>
              <a:t>1935 prezident </a:t>
            </a:r>
            <a:r>
              <a:rPr lang="cs-CZ" altLang="cs-CZ" sz="2800" u="sng" dirty="0"/>
              <a:t>dr. Edvard Beneš </a:t>
            </a:r>
            <a:r>
              <a:rPr lang="cs-CZ" altLang="cs-CZ" sz="2800" dirty="0"/>
              <a:t>(TGM zemřel 1937)</a:t>
            </a:r>
          </a:p>
          <a:p>
            <a:pPr eaLnBrk="1" hangingPunct="1">
              <a:buFontTx/>
              <a:buNone/>
            </a:pPr>
            <a:r>
              <a:rPr lang="cs-CZ" altLang="cs-CZ" sz="2800" dirty="0"/>
              <a:t>I v ČSR v době krize nástup fašistických </a:t>
            </a:r>
            <a:r>
              <a:rPr lang="cs-CZ" altLang="cs-CZ" sz="2800" dirty="0" smtClean="0"/>
              <a:t>sil</a:t>
            </a:r>
          </a:p>
          <a:p>
            <a:pPr eaLnBrk="1" hangingPunct="1">
              <a:buFontTx/>
              <a:buNone/>
            </a:pPr>
            <a:endParaRPr lang="cs-CZ" altLang="cs-CZ" sz="2800" dirty="0"/>
          </a:p>
          <a:p>
            <a:pPr eaLnBrk="1" hangingPunct="1">
              <a:buFontTx/>
              <a:buNone/>
            </a:pPr>
            <a:r>
              <a:rPr lang="cs-CZ" altLang="cs-CZ" u="sng" dirty="0" smtClean="0"/>
              <a:t>Slovensko</a:t>
            </a:r>
            <a:endParaRPr lang="cs-CZ" altLang="cs-CZ" u="sng" dirty="0"/>
          </a:p>
          <a:p>
            <a:pPr eaLnBrk="1" hangingPunct="1">
              <a:buFontTx/>
              <a:buNone/>
            </a:pPr>
            <a:r>
              <a:rPr lang="cs-CZ" altLang="cs-CZ" sz="2800" dirty="0"/>
              <a:t>Vliv Hlinkovy lidové strany – snaha o autonomii a pak o samostatnost Slovenska – rozbití ČSR</a:t>
            </a:r>
          </a:p>
          <a:p>
            <a:pPr eaLnBrk="1" hangingPunct="1">
              <a:buFontTx/>
              <a:buNone/>
            </a:pPr>
            <a:r>
              <a:rPr lang="cs-CZ" altLang="cs-CZ" dirty="0"/>
              <a:t>(</a:t>
            </a:r>
            <a:r>
              <a:rPr lang="cs-CZ" altLang="cs-CZ" sz="2800" dirty="0"/>
              <a:t>autonomie = samostatná správa v rámci ČSR)</a:t>
            </a:r>
          </a:p>
          <a:p>
            <a:pPr eaLnBrk="1" hangingPunct="1">
              <a:buFontTx/>
              <a:buNone/>
            </a:pPr>
            <a:endParaRPr lang="cs-CZ" altLang="cs-CZ" b="1" dirty="0" smtClean="0"/>
          </a:p>
          <a:p>
            <a:pPr eaLnBrk="1" hangingPunct="1">
              <a:buFontTx/>
              <a:buNone/>
            </a:pPr>
            <a:endParaRPr lang="cs-CZ" altLang="cs-CZ" b="1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4">
      <a:dk1>
        <a:srgbClr val="000000"/>
      </a:dk1>
      <a:lt1>
        <a:srgbClr val="FFFF99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CA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3">
        <a:dk1>
          <a:srgbClr val="000000"/>
        </a:dk1>
        <a:lt1>
          <a:srgbClr val="FFCC66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E2B8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14">
        <a:dk1>
          <a:srgbClr val="000000"/>
        </a:dk1>
        <a:lt1>
          <a:srgbClr val="FFFF99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CA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Výchozí návrh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2.xml><?xml version="1.0" encoding="utf-8"?>
<a:themeOverride xmlns:a="http://schemas.openxmlformats.org/drawingml/2006/main">
  <a:clrScheme name="Výchozí návrh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3.xml><?xml version="1.0" encoding="utf-8"?>
<a:themeOverride xmlns:a="http://schemas.openxmlformats.org/drawingml/2006/main">
  <a:clrScheme name="Výchozí návrh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4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</TotalTime>
  <Words>490</Words>
  <Application>Microsoft Office PowerPoint</Application>
  <PresentationFormat>Předvádění na obrazovce (4:3)</PresentationFormat>
  <Paragraphs>112</Paragraphs>
  <Slides>22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Výchozí návrh</vt:lpstr>
      <vt:lpstr>Počátky fašismu v ČSR</vt:lpstr>
      <vt:lpstr>Prezentace aplikace PowerPoint</vt:lpstr>
      <vt:lpstr>Opakujeme</vt:lpstr>
      <vt:lpstr>Opakujeme</vt:lpstr>
      <vt:lpstr>Opakujeme</vt:lpstr>
      <vt:lpstr>Opakujeme ČSR</vt:lpstr>
      <vt:lpstr>U 44 obrázek</vt:lpstr>
      <vt:lpstr>Problémy s fašismem u nás </vt:lpstr>
      <vt:lpstr>Fašismus v ČSR</vt:lpstr>
      <vt:lpstr>České pohraničí</vt:lpstr>
      <vt:lpstr>Nová fašistická strana  </vt:lpstr>
      <vt:lpstr>Němečtí fašisté:</vt:lpstr>
      <vt:lpstr>Němci v pohraničí</vt:lpstr>
      <vt:lpstr>A 35/9</vt:lpstr>
      <vt:lpstr>Prezentace aplikace PowerPoint</vt:lpstr>
      <vt:lpstr>Prezentace aplikace PowerPoint</vt:lpstr>
      <vt:lpstr>Mnichov</vt:lpstr>
      <vt:lpstr>Mnichov</vt:lpstr>
      <vt:lpstr>Mnichov – rozhodnutí vlády</vt:lpstr>
      <vt:lpstr>Mnichov – ztráty </vt:lpstr>
      <vt:lpstr>Němci v pohraničí</vt:lpstr>
      <vt:lpstr>Mnichovská dohoda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aaa</dc:creator>
  <cp:lastModifiedBy>aaa</cp:lastModifiedBy>
  <cp:revision>37</cp:revision>
  <cp:lastPrinted>1601-01-01T00:00:00Z</cp:lastPrinted>
  <dcterms:created xsi:type="dcterms:W3CDTF">1601-01-01T00:00:00Z</dcterms:created>
  <dcterms:modified xsi:type="dcterms:W3CDTF">2015-12-08T08:05:19Z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